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3EE6CB-73BF-58F4-C00D-1B7565DB28C0}" name="Jim Sinai" initials="JS" userId="66efa0479eaadea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A3AF"/>
    <a:srgbClr val="44546A"/>
    <a:srgbClr val="374151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9"/>
    <p:restoredTop sz="88762"/>
  </p:normalViewPr>
  <p:slideViewPr>
    <p:cSldViewPr snapToGrid="0">
      <p:cViewPr varScale="1">
        <p:scale>
          <a:sx n="103" d="100"/>
          <a:sy n="103" d="100"/>
        </p:scale>
        <p:origin x="132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40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94A695-82A7-99BB-1D53-0B3E9B2060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DF9A0-A273-32E9-7D93-5E15FA07F2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25518-A95C-044C-85C1-C061FC60F2AB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5C0F1-5A83-60C5-E8E7-33472C44C7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92BD5-0824-D80B-87C7-4AB5E1FA12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17F5C-DE8B-B74B-9849-BAB2A916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1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EDC19-D12F-A740-A65D-06396E15343E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8B344-4D22-464A-B3DB-7AA4CCACD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8B344-4D22-464A-B3DB-7AA4CCACDB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5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8B344-4D22-464A-B3DB-7AA4CCACDB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7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8B344-4D22-464A-B3DB-7AA4CCACDB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. How To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AC8F346-80B0-0F3A-6CF6-BACDA9CB8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5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. Federal Annual Gift Ex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42AE111-438E-3583-3EAA-AEEF5FE28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7CBD1757-DB03-8727-BDA2-ED2773EEF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70322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Lifetime Gifting Exem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F6EB8DD-853C-ABAF-7C65-151CBED84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2A71DF-FCBD-E22F-70F2-8D0AA7DA08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92136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. Qualified Education and Medical Expen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FDA37DA-F14F-560B-D6FB-7BB5A4841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2A71DF-FCBD-E22F-70F2-8D0AA7DA08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25904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. 529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C7BB7F7-2CF3-F686-A7A6-881ED9E4C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2A71DF-FCBD-E22F-70F2-8D0AA7DA08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289357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. Modern Estate Planning for Wealth Advi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765C21B-EFE6-99D2-835C-9EBA8D428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2A71DF-FCBD-E22F-70F2-8D0AA7DA08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560783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.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2CD9862-5822-3861-AED8-56C265DA2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6B6651-758C-5FB8-6D3E-A5CCF04F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A5BD95D-D279-E443-6792-283DF1E5B2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225800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312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  <p15:guide id="8" orient="horz" pos="172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. Appendix B: Non-Charitable Giving to Reduce Estate Ta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0086CB-9F61-55BD-B56F-597B4EF3F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F00C5F5-8B4E-851E-F987-832F8D6CF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166" y="5562602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606812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6. Appendix B: Non-Charitable Giving to Reduce Estate Ta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0086CB-9F61-55BD-B56F-597B4EF3F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F00C5F5-8B4E-851E-F987-832F8D6CFD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321516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. A Guide to Gif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FF7A547-2FA3-9AD0-3D23-FD75FA5A9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6B6651-758C-5FB8-6D3E-A5CCF04F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A86E779-D531-6FE7-EDD3-F5EFA6A0FDF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6086" y="908891"/>
            <a:ext cx="2373313" cy="68579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b="1" i="0">
                <a:latin typeface="Atlas Grotesk Regular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342775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. In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6E6841F-93B1-ADCA-84DD-6752A9672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BB789F5-DB94-189B-C9C7-FE4FC0CA14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389825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. In 2021 co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E7C88F2-DAB0-0A11-674C-7808D5B03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73FAFFC-FBA7-9668-C136-CF9FF614B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647008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. Charitable Gi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FFD7757-371E-DF16-B117-CA08C6604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73FAFFC-FBA7-9668-C136-CF9FF614B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2279439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. Direct Gif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65CEB84-7BB0-C1F2-1C1C-13634958D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5D0B139E-512D-823B-386F-8698852C2A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28389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. Donor-advised Fu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9D69F79-2B2D-C847-075B-CE289EAD5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2F6A5D1-5B4A-7C98-E6B0-BC0CADE9BE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97843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. Qualified Charitable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8E3C28-0FF3-3814-E960-C6F75C82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3CECA5F1-2695-6731-86BD-11D511B5F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30184B-497E-937C-0C2D-124525DB9C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BD22D7C-A2E3-9E58-CBC2-DB27CD60A8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4251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140987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240">
          <p15:clr>
            <a:srgbClr val="FBAE40"/>
          </p15:clr>
        </p15:guide>
        <p15:guide id="4" orient="horz" pos="42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. Non-Charitable Gi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3F17957-2AF8-6B54-3C3D-491332FED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6B6651-758C-5FB8-6D3E-A5CCF04F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62700"/>
            <a:ext cx="2743200" cy="365125"/>
          </a:xfrm>
        </p:spPr>
        <p:txBody>
          <a:bodyPr lIns="0" tIns="0" rIns="0" bIns="0"/>
          <a:lstStyle>
            <a:lvl1pPr>
              <a:defRPr sz="1000" b="1" i="0">
                <a:solidFill>
                  <a:srgbClr val="9CA3AF"/>
                </a:solidFill>
                <a:latin typeface="Atlas Grotesk Bold" pitchFamily="2" charset="77"/>
              </a:defRPr>
            </a:lvl1pPr>
          </a:lstStyle>
          <a:p>
            <a:fld id="{4BA6E06D-CB6A-BA43-ADF9-596406901D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C65CD02-ED76-3A99-AD9B-6D35D6FA52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4252" y="6324601"/>
            <a:ext cx="2373313" cy="4191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 b="1" i="0">
                <a:latin typeface="Atlas Grotesk Bold" pitchFamily="2" charset="77"/>
              </a:defRPr>
            </a:lvl1pPr>
          </a:lstStyle>
          <a:p>
            <a:r>
              <a:rPr lang="en-US" dirty="0"/>
              <a:t>Your Logo </a:t>
            </a:r>
          </a:p>
          <a:p>
            <a:r>
              <a:rPr lang="en-US" dirty="0"/>
              <a:t>Preferably a PNG with a transparent background.</a:t>
            </a:r>
          </a:p>
        </p:txBody>
      </p:sp>
    </p:spTree>
    <p:extLst>
      <p:ext uri="{BB962C8B-B14F-4D97-AF65-F5344CB8AC3E}">
        <p14:creationId xmlns:p14="http://schemas.microsoft.com/office/powerpoint/2010/main" val="68652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pos="744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720">
          <p15:clr>
            <a:srgbClr val="FBAE40"/>
          </p15:clr>
        </p15:guide>
        <p15:guide id="5" orient="horz" pos="4128">
          <p15:clr>
            <a:srgbClr val="FBAE40"/>
          </p15:clr>
        </p15:guide>
        <p15:guide id="6" orient="horz" pos="4248">
          <p15:clr>
            <a:srgbClr val="FBAE40"/>
          </p15:clr>
        </p15:guide>
        <p15:guide id="7" orient="horz" pos="400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6E06D-CB6A-BA43-ADF9-59640690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9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3" r:id="rId16"/>
    <p:sldLayoutId id="214748372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558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6AE5C-9329-B18A-5BE7-756F076B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9448CDB9-AC2E-AC52-288C-8126B07352B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8133AF-3CA1-45FA-3A76-2C5FD9A9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164B04E3-12EB-C9B4-6677-C5F4282384B2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8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CA6E0-9A3B-7405-5CA7-FA98981B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36C4DE03-345E-A699-0934-5082F0E27A20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6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79508-CA5F-A303-6339-95D59440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E7E22BAF-5B12-E577-F94A-177FB0AC14E8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4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782C0E-7E82-AD84-B3D8-254A3B95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91CFE651-87A7-7D06-F50D-11B9E8EB4A3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7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25971B-909E-B2E1-D3F9-34F649CD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4C6E4-54D9-0411-4A71-F0EDCFD5E4D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84374" y="4770304"/>
            <a:ext cx="4359275" cy="365760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4EA4921E-4023-485C-91C0-FC52731DF997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B41CA-5A29-7933-1534-67F24D9B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 descr="A pink sign with black text&#10;&#10;Description automatically generated">
            <a:extLst>
              <a:ext uri="{FF2B5EF4-FFF2-40B4-BE49-F238E27FC236}">
                <a16:creationId xmlns:a16="http://schemas.microsoft.com/office/drawing/2014/main" id="{74622247-AF6C-EE47-023D-65DFAFB57C22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481846" y="797169"/>
            <a:ext cx="2104781" cy="8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E49B0-E231-214F-B20C-9B1DD48A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AFBA8EE3-575B-1B0D-CA3F-8DA981AFCB5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7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ED8FDC-4564-5237-4D60-0E4FF0C0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FF888D8A-56FC-8C46-1B29-8A87048A11A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4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4765C-373C-8698-4011-4702B7FE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43B56095-7415-983F-A2CD-9CD2A76641B9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6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BEF4F-918A-2235-7EC7-ABA7F5E9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2EE99BD9-F63E-F580-33FF-4C61199D7738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61635A-37CD-54C8-7904-E8D5AE13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C179E1F0-1C7A-F54A-8F49-89E765E6917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2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B3E961-5F9A-9549-A45C-9A9553F4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56736835-A0FF-576B-33E5-58F8F6749DF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718B6-B144-A416-05DB-76582084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6E06D-CB6A-BA43-ADF9-596406901D3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47429B10-2A85-E671-3F92-9D5C5AC3A354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81000" y="6375088"/>
            <a:ext cx="697523" cy="2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1728</TotalTime>
  <Words>17</Words>
  <Application>Microsoft Macintosh PowerPoint</Application>
  <PresentationFormat>Widescreen</PresentationFormat>
  <Paragraphs>17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Atlas Grotesk Bold</vt:lpstr>
      <vt:lpstr>Atlas Grotesk Regular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Pines</dc:creator>
  <cp:lastModifiedBy>Jacob Halpern</cp:lastModifiedBy>
  <cp:revision>25</cp:revision>
  <dcterms:created xsi:type="dcterms:W3CDTF">2023-01-19T23:51:12Z</dcterms:created>
  <dcterms:modified xsi:type="dcterms:W3CDTF">2025-07-15T20:28:23Z</dcterms:modified>
</cp:coreProperties>
</file>